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99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657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975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312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610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909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243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566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99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657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975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312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610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09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243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566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94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92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3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9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1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3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3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59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79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99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18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38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57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6" indent="0">
              <a:buNone/>
              <a:defRPr sz="1500" b="1"/>
            </a:lvl2pPr>
            <a:lvl3pPr marL="683961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1" indent="0">
              <a:buNone/>
              <a:defRPr sz="1200" b="1"/>
            </a:lvl5pPr>
            <a:lvl6pPr marL="1709929" indent="0">
              <a:buNone/>
              <a:defRPr sz="1200" b="1"/>
            </a:lvl6pPr>
            <a:lvl7pPr marL="2051881" indent="0">
              <a:buNone/>
              <a:defRPr sz="1200" b="1"/>
            </a:lvl7pPr>
            <a:lvl8pPr marL="2393821" indent="0">
              <a:buNone/>
              <a:defRPr sz="1200" b="1"/>
            </a:lvl8pPr>
            <a:lvl9pPr marL="273577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1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6" indent="0">
              <a:buNone/>
              <a:defRPr sz="1500" b="1"/>
            </a:lvl2pPr>
            <a:lvl3pPr marL="683961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1" indent="0">
              <a:buNone/>
              <a:defRPr sz="1200" b="1"/>
            </a:lvl5pPr>
            <a:lvl6pPr marL="1709929" indent="0">
              <a:buNone/>
              <a:defRPr sz="1200" b="1"/>
            </a:lvl6pPr>
            <a:lvl7pPr marL="2051881" indent="0">
              <a:buNone/>
              <a:defRPr sz="1200" b="1"/>
            </a:lvl7pPr>
            <a:lvl8pPr marL="2393821" indent="0">
              <a:buNone/>
              <a:defRPr sz="1200" b="1"/>
            </a:lvl8pPr>
            <a:lvl9pPr marL="273577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90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946" indent="0">
              <a:buNone/>
              <a:defRPr sz="900"/>
            </a:lvl2pPr>
            <a:lvl3pPr marL="683961" indent="0">
              <a:buNone/>
              <a:defRPr sz="800"/>
            </a:lvl3pPr>
            <a:lvl4pPr marL="1025946" indent="0">
              <a:buNone/>
              <a:defRPr sz="700"/>
            </a:lvl4pPr>
            <a:lvl5pPr marL="1367921" indent="0">
              <a:buNone/>
              <a:defRPr sz="700"/>
            </a:lvl5pPr>
            <a:lvl6pPr marL="1709929" indent="0">
              <a:buNone/>
              <a:defRPr sz="700"/>
            </a:lvl6pPr>
            <a:lvl7pPr marL="2051881" indent="0">
              <a:buNone/>
              <a:defRPr sz="700"/>
            </a:lvl7pPr>
            <a:lvl8pPr marL="2393821" indent="0">
              <a:buNone/>
              <a:defRPr sz="700"/>
            </a:lvl8pPr>
            <a:lvl9pPr marL="273577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946" indent="0">
              <a:buNone/>
              <a:defRPr sz="2100"/>
            </a:lvl2pPr>
            <a:lvl3pPr marL="683961" indent="0">
              <a:buNone/>
              <a:defRPr sz="1800"/>
            </a:lvl3pPr>
            <a:lvl4pPr marL="1025946" indent="0">
              <a:buNone/>
              <a:defRPr sz="1500"/>
            </a:lvl4pPr>
            <a:lvl5pPr marL="1367921" indent="0">
              <a:buNone/>
              <a:defRPr sz="1500"/>
            </a:lvl5pPr>
            <a:lvl6pPr marL="1709929" indent="0">
              <a:buNone/>
              <a:defRPr sz="1500"/>
            </a:lvl6pPr>
            <a:lvl7pPr marL="2051881" indent="0">
              <a:buNone/>
              <a:defRPr sz="1500"/>
            </a:lvl7pPr>
            <a:lvl8pPr marL="2393821" indent="0">
              <a:buNone/>
              <a:defRPr sz="1500"/>
            </a:lvl8pPr>
            <a:lvl9pPr marL="273577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62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946" indent="0">
              <a:buNone/>
              <a:defRPr sz="900"/>
            </a:lvl2pPr>
            <a:lvl3pPr marL="683961" indent="0">
              <a:buNone/>
              <a:defRPr sz="800"/>
            </a:lvl3pPr>
            <a:lvl4pPr marL="1025946" indent="0">
              <a:buNone/>
              <a:defRPr sz="700"/>
            </a:lvl4pPr>
            <a:lvl5pPr marL="1367921" indent="0">
              <a:buNone/>
              <a:defRPr sz="700"/>
            </a:lvl5pPr>
            <a:lvl6pPr marL="1709929" indent="0">
              <a:buNone/>
              <a:defRPr sz="700"/>
            </a:lvl6pPr>
            <a:lvl7pPr marL="2051881" indent="0">
              <a:buNone/>
              <a:defRPr sz="700"/>
            </a:lvl7pPr>
            <a:lvl8pPr marL="2393821" indent="0">
              <a:buNone/>
              <a:defRPr sz="700"/>
            </a:lvl8pPr>
            <a:lvl9pPr marL="273577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408" tIns="34258" rIns="68408" bIns="342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408" tIns="34258" rIns="68408" bIns="342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408" tIns="34258" rIns="68408" bIns="3425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1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61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4767291"/>
            <a:ext cx="2895600" cy="273844"/>
          </a:xfrm>
          <a:prstGeom prst="rect">
            <a:avLst/>
          </a:prstGeom>
        </p:spPr>
        <p:txBody>
          <a:bodyPr vert="horz" lIns="68408" tIns="34258" rIns="68408" bIns="3425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408" tIns="34258" rIns="68408" bIns="3425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1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3961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505" indent="-256505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708" indent="-213759" algn="l" defTabSz="683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60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10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858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80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847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831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849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46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6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946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92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9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88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82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77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5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image" Target="../media/image97.jpe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5.jpeg"/><Relationship Id="rId5" Type="http://schemas.openxmlformats.org/officeDocument/2006/relationships/image" Target="../media/image100.jpg"/><Relationship Id="rId15" Type="http://schemas.openxmlformats.org/officeDocument/2006/relationships/image" Target="../media/image94.png"/><Relationship Id="rId10" Type="http://schemas.openxmlformats.org/officeDocument/2006/relationships/image" Target="../media/image27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microsoft.com/office/2007/relationships/hdphoto" Target="../media/hdphoto3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image" Target="../media/image13.jpg"/><Relationship Id="rId10" Type="http://schemas.microsoft.com/office/2007/relationships/hdphoto" Target="../media/hdphoto2.wdp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27.png"/><Relationship Id="rId3" Type="http://schemas.openxmlformats.org/officeDocument/2006/relationships/image" Target="../media/image33.jpeg"/><Relationship Id="rId21" Type="http://schemas.openxmlformats.org/officeDocument/2006/relationships/image" Target="../media/image51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17" Type="http://schemas.openxmlformats.org/officeDocument/2006/relationships/image" Target="../media/image47.jpeg"/><Relationship Id="rId25" Type="http://schemas.openxmlformats.org/officeDocument/2006/relationships/image" Target="../media/image55.jpeg"/><Relationship Id="rId2" Type="http://schemas.openxmlformats.org/officeDocument/2006/relationships/image" Target="../media/image32.jpg"/><Relationship Id="rId16" Type="http://schemas.openxmlformats.org/officeDocument/2006/relationships/image" Target="../media/image46.jpe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" y="38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72" y="-3778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39" y="4422084"/>
            <a:ext cx="7363778" cy="830996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15" y="4001862"/>
            <a:ext cx="1057520" cy="1057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75" y="117331"/>
            <a:ext cx="8833757" cy="484748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夥伴商店計劃最新資訊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293024" y="1279234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31" tIns="34289" rIns="68531" bIns="3428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Marcus Chan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0675" y="602074"/>
            <a:ext cx="8833757" cy="392415"/>
          </a:xfrm>
          <a:prstGeom prst="rect">
            <a:avLst/>
          </a:prstGeom>
        </p:spPr>
        <p:txBody>
          <a:bodyPr wrap="square" lIns="68531" tIns="34289" rIns="68531" bIns="34289">
            <a:spAutoFit/>
          </a:bodyPr>
          <a:lstStyle/>
          <a:p>
            <a:pPr algn="ctr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Updates on Partner Store Program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6" t="10535" r="24142" b="42165"/>
          <a:stretch/>
        </p:blipFill>
        <p:spPr>
          <a:xfrm>
            <a:off x="1086638" y="1124315"/>
            <a:ext cx="2030681" cy="2536282"/>
          </a:xfrm>
          <a:prstGeom prst="rect">
            <a:avLst/>
          </a:prstGeom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819284" y="2350979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31" tIns="34289" rIns="68531" bIns="34289">
            <a:spAutoFit/>
          </a:bodyPr>
          <a:lstStyle/>
          <a:p>
            <a:pPr algn="ctr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商業夥伴拓展經理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Affiliate Development Manager</a:t>
            </a:r>
            <a:endParaRPr lang="zh-TW" altLang="en-US" sz="27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2003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29"/>
            <a:ext cx="9144000" cy="5142161"/>
          </a:xfrm>
        </p:spPr>
      </p:pic>
      <p:sp>
        <p:nvSpPr>
          <p:cNvPr id="6" name="Rectangle 5"/>
          <p:cNvSpPr/>
          <p:nvPr/>
        </p:nvSpPr>
        <p:spPr>
          <a:xfrm>
            <a:off x="-2" y="-33996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89" rIns="6853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05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223"/>
          <a:stretch/>
        </p:blipFill>
        <p:spPr>
          <a:xfrm>
            <a:off x="2318324" y="2130160"/>
            <a:ext cx="4687521" cy="160359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0305" y="310409"/>
            <a:ext cx="5748668" cy="1850656"/>
            <a:chOff x="386954" y="413843"/>
            <a:chExt cx="7662895" cy="2467541"/>
          </a:xfrm>
        </p:grpSpPr>
        <p:grpSp>
          <p:nvGrpSpPr>
            <p:cNvPr id="9" name="Group 8"/>
            <p:cNvGrpSpPr/>
            <p:nvPr/>
          </p:nvGrpSpPr>
          <p:grpSpPr>
            <a:xfrm>
              <a:off x="386954" y="413843"/>
              <a:ext cx="6467475" cy="2467541"/>
              <a:chOff x="-1068388" y="559257"/>
              <a:chExt cx="6467475" cy="246754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8612" y="559257"/>
                <a:ext cx="3800475" cy="203835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01"/>
              <a:stretch/>
            </p:blipFill>
            <p:spPr>
              <a:xfrm>
                <a:off x="-1068388" y="988448"/>
                <a:ext cx="2705893" cy="203835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81" t="34060" r="26653" b="38234"/>
            <a:stretch/>
          </p:blipFill>
          <p:spPr>
            <a:xfrm rot="21101473">
              <a:off x="6863719" y="1309426"/>
              <a:ext cx="1186130" cy="499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4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912" y="0"/>
            <a:ext cx="9149105" cy="5143500"/>
            <a:chOff x="-5217" y="0"/>
            <a:chExt cx="12195629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05"/>
            <a:stretch/>
          </p:blipFill>
          <p:spPr>
            <a:xfrm>
              <a:off x="6087156" y="0"/>
              <a:ext cx="610325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59"/>
            <a:stretch/>
          </p:blipFill>
          <p:spPr>
            <a:xfrm>
              <a:off x="-5217" y="0"/>
              <a:ext cx="6099629" cy="685800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-5103" y="-1"/>
            <a:ext cx="9173495" cy="516009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89" rIns="6853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75878" y="2216382"/>
            <a:ext cx="5316335" cy="1784118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89" rIns="6853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433" y="2382122"/>
            <a:ext cx="4801850" cy="2285239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just"/>
            <a:r>
              <a:rPr 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Founded </a:t>
            </a:r>
            <a:r>
              <a:rPr lang="en-US" dirty="0">
                <a:solidFill>
                  <a:prstClr val="black"/>
                </a:solidFill>
                <a:ea typeface="微軟正黑體" panose="020B0604030504040204" pitchFamily="34" charset="-120"/>
              </a:rPr>
              <a:t>in 2009, popcorn has been a unique fashion party and retailer that offers various renowned branded collections of street-wear. P</a:t>
            </a:r>
            <a:r>
              <a:rPr 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opcorn maintain </a:t>
            </a:r>
            <a:r>
              <a:rPr lang="en-US" dirty="0">
                <a:solidFill>
                  <a:prstClr val="black"/>
                </a:solidFill>
                <a:ea typeface="微軟正黑體" panose="020B0604030504040204" pitchFamily="34" charset="-120"/>
              </a:rPr>
              <a:t>outstanding sales by tracing and selling the newest quality yet affordable fashion wears to customers. </a:t>
            </a:r>
            <a:r>
              <a:rPr lang="en-US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Brands include DICKIES, SUPREME, STUSSY, UNDEFEATED, HUF, RED WING, and etc. </a:t>
            </a:r>
            <a:endParaRPr 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80" y="457224"/>
            <a:ext cx="1200464" cy="120015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347" y="4321500"/>
            <a:ext cx="9153357" cy="838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89" rIns="6853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9" y="4397882"/>
            <a:ext cx="1210550" cy="6858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0194" y="4420402"/>
            <a:ext cx="1096689" cy="657149"/>
            <a:chOff x="989011" y="-2158998"/>
            <a:chExt cx="3047597" cy="1826632"/>
          </a:xfrm>
        </p:grpSpPr>
        <p:sp>
          <p:nvSpPr>
            <p:cNvPr id="23" name="Rectangle 22"/>
            <p:cNvSpPr/>
            <p:nvPr/>
          </p:nvSpPr>
          <p:spPr>
            <a:xfrm>
              <a:off x="989011" y="-2158998"/>
              <a:ext cx="3047597" cy="1826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260" y="-2146973"/>
              <a:ext cx="2931066" cy="1768944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21" y="4402944"/>
            <a:ext cx="1441543" cy="6807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43" y="4296906"/>
            <a:ext cx="829838" cy="8296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55" y="4507003"/>
            <a:ext cx="1519020" cy="5240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315763" y="4374900"/>
            <a:ext cx="674789" cy="656132"/>
            <a:chOff x="1484312" y="-1343945"/>
            <a:chExt cx="6675120" cy="6492240"/>
          </a:xfrm>
        </p:grpSpPr>
        <p:sp>
          <p:nvSpPr>
            <p:cNvPr id="21" name="Rectangle 20"/>
            <p:cNvSpPr/>
            <p:nvPr/>
          </p:nvSpPr>
          <p:spPr>
            <a:xfrm>
              <a:off x="1484312" y="-1343945"/>
              <a:ext cx="6675120" cy="649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" t="7869" r="2245" b="5464"/>
            <a:stretch/>
          </p:blipFill>
          <p:spPr>
            <a:xfrm>
              <a:off x="1674812" y="-1066801"/>
              <a:ext cx="6477000" cy="594360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824" y="4506659"/>
            <a:ext cx="1294711" cy="52434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-9346" y="-392417"/>
            <a:ext cx="1522522" cy="39241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zh-TW" altLang="en-US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endParaRPr lang="en-US" sz="21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rapezoid 28"/>
          <p:cNvSpPr/>
          <p:nvPr/>
        </p:nvSpPr>
        <p:spPr>
          <a:xfrm rot="2714200">
            <a:off x="7410611" y="287306"/>
            <a:ext cx="2279691" cy="635045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729772">
            <a:off x="7837808" y="524121"/>
            <a:ext cx="1522125" cy="39251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21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Online Store</a:t>
            </a:r>
            <a:endParaRPr lang="en-US" sz="21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8119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0310" r="-27" b="5333"/>
          <a:stretch/>
        </p:blipFill>
        <p:spPr>
          <a:xfrm>
            <a:off x="2" y="0"/>
            <a:ext cx="9145191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180" y="0"/>
            <a:ext cx="9145192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89" rIns="6853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36039" r="7721" b="36689"/>
          <a:stretch/>
        </p:blipFill>
        <p:spPr>
          <a:xfrm>
            <a:off x="3117337" y="642326"/>
            <a:ext cx="2908225" cy="7584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27" y="3336158"/>
            <a:ext cx="2260856" cy="15041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54" y="3361788"/>
            <a:ext cx="2253641" cy="14269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27" y="1892802"/>
            <a:ext cx="2254454" cy="14227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98" y="3361816"/>
            <a:ext cx="2284097" cy="1448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01" y="1892834"/>
            <a:ext cx="2262201" cy="14252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47" y="1892802"/>
            <a:ext cx="2262609" cy="1422754"/>
          </a:xfrm>
          <a:prstGeom prst="rect">
            <a:avLst/>
          </a:prstGeom>
        </p:spPr>
      </p:pic>
      <p:sp>
        <p:nvSpPr>
          <p:cNvPr id="24" name="Trapezoid 23"/>
          <p:cNvSpPr/>
          <p:nvPr/>
        </p:nvSpPr>
        <p:spPr>
          <a:xfrm rot="2714200">
            <a:off x="7410611" y="287306"/>
            <a:ext cx="2279691" cy="635045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729772">
            <a:off x="7837808" y="524121"/>
            <a:ext cx="1522125" cy="39251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21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Online Store</a:t>
            </a:r>
            <a:endParaRPr lang="en-US" sz="21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1442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8" t="27556" r="87778" b="54666"/>
          <a:stretch/>
        </p:blipFill>
        <p:spPr>
          <a:xfrm>
            <a:off x="455193" y="122294"/>
            <a:ext cx="971803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628" t="28445" r="73928" b="53777"/>
          <a:stretch/>
        </p:blipFill>
        <p:spPr>
          <a:xfrm>
            <a:off x="292417" y="2877910"/>
            <a:ext cx="971803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219" t="28149" r="16115" b="54073"/>
          <a:stretch/>
        </p:blipFill>
        <p:spPr>
          <a:xfrm>
            <a:off x="1570126" y="2514600"/>
            <a:ext cx="1200463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8886" t="28149" r="31670" b="54073"/>
          <a:stretch/>
        </p:blipFill>
        <p:spPr>
          <a:xfrm>
            <a:off x="3145069" y="172276"/>
            <a:ext cx="971803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987" t="28910" r="58335" b="53312"/>
          <a:stretch/>
        </p:blipFill>
        <p:spPr>
          <a:xfrm>
            <a:off x="1930677" y="903508"/>
            <a:ext cx="1201654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3849" t="30646" r="44726" b="56020"/>
          <a:stretch/>
        </p:blipFill>
        <p:spPr>
          <a:xfrm>
            <a:off x="1679965" y="3734991"/>
            <a:ext cx="1175624" cy="857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334" t="31333" r="87222" b="49111"/>
          <a:stretch/>
        </p:blipFill>
        <p:spPr>
          <a:xfrm>
            <a:off x="5177604" y="2141591"/>
            <a:ext cx="971803" cy="1257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21" t="31281" r="73335" b="49163"/>
          <a:stretch/>
        </p:blipFill>
        <p:spPr>
          <a:xfrm>
            <a:off x="7732185" y="2583801"/>
            <a:ext cx="971803" cy="125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87305" t="32001" r="3251" b="49459"/>
          <a:stretch/>
        </p:blipFill>
        <p:spPr>
          <a:xfrm>
            <a:off x="5266952" y="3657624"/>
            <a:ext cx="971803" cy="1191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9060" t="31112" r="31496" b="49332"/>
          <a:stretch/>
        </p:blipFill>
        <p:spPr>
          <a:xfrm>
            <a:off x="7184163" y="3510473"/>
            <a:ext cx="971803" cy="1257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2510" t="31239" r="60003" b="49205"/>
          <a:stretch/>
        </p:blipFill>
        <p:spPr>
          <a:xfrm>
            <a:off x="7184161" y="744035"/>
            <a:ext cx="770453" cy="1257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04" t="32993" r="20108" b="48528"/>
          <a:stretch/>
        </p:blipFill>
        <p:spPr>
          <a:xfrm>
            <a:off x="3283993" y="3880815"/>
            <a:ext cx="400154" cy="1188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4444" t="24222" r="88333" b="57111"/>
          <a:stretch/>
        </p:blipFill>
        <p:spPr>
          <a:xfrm>
            <a:off x="5501047" y="1045028"/>
            <a:ext cx="743144" cy="1200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7465" t="24208" r="73331" b="57125"/>
          <a:stretch/>
        </p:blipFill>
        <p:spPr>
          <a:xfrm>
            <a:off x="2980072" y="2607128"/>
            <a:ext cx="946964" cy="12001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31356" t="24699" r="59440" b="56634"/>
          <a:stretch/>
        </p:blipFill>
        <p:spPr>
          <a:xfrm>
            <a:off x="4349725" y="1463527"/>
            <a:ext cx="946964" cy="1200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45114" t="23471" r="45550" b="57862"/>
          <a:stretch/>
        </p:blipFill>
        <p:spPr>
          <a:xfrm>
            <a:off x="178388" y="1498147"/>
            <a:ext cx="960491" cy="1200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61121" t="24889" r="33878" b="57714"/>
          <a:stretch/>
        </p:blipFill>
        <p:spPr>
          <a:xfrm>
            <a:off x="81449" y="3996472"/>
            <a:ext cx="514485" cy="1118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75237" t="24551" r="19762" b="56782"/>
          <a:stretch/>
        </p:blipFill>
        <p:spPr>
          <a:xfrm>
            <a:off x="6175702" y="2082491"/>
            <a:ext cx="514484" cy="1200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4445" t="27556" r="89143" b="54072"/>
          <a:stretch/>
        </p:blipFill>
        <p:spPr>
          <a:xfrm>
            <a:off x="1168360" y="1161987"/>
            <a:ext cx="659738" cy="11811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15663" t="32889" r="72512" b="52436"/>
          <a:stretch/>
        </p:blipFill>
        <p:spPr>
          <a:xfrm>
            <a:off x="1667529" y="-1"/>
            <a:ext cx="1216627" cy="943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29973" t="30219" r="58202" b="55415"/>
          <a:stretch/>
        </p:blipFill>
        <p:spPr>
          <a:xfrm>
            <a:off x="4554530" y="1"/>
            <a:ext cx="1216627" cy="9236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60936" t="28540" r="33070" b="57618"/>
          <a:stretch/>
        </p:blipFill>
        <p:spPr>
          <a:xfrm>
            <a:off x="1027791" y="4253652"/>
            <a:ext cx="616786" cy="8899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44045" t="27191" r="44130" b="55740"/>
          <a:stretch/>
        </p:blipFill>
        <p:spPr>
          <a:xfrm>
            <a:off x="6087254" y="122231"/>
            <a:ext cx="1216627" cy="10974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71668" t="27995" r="16507" b="54936"/>
          <a:stretch/>
        </p:blipFill>
        <p:spPr>
          <a:xfrm>
            <a:off x="4105826" y="2793032"/>
            <a:ext cx="1216627" cy="10974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86114" t="27995" r="2061" b="57227"/>
          <a:stretch/>
        </p:blipFill>
        <p:spPr>
          <a:xfrm>
            <a:off x="3848135" y="4193379"/>
            <a:ext cx="1216627" cy="9501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6666" t="40222" r="66667" b="42000"/>
          <a:stretch/>
        </p:blipFill>
        <p:spPr>
          <a:xfrm>
            <a:off x="3441356" y="1570091"/>
            <a:ext cx="685979" cy="1143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52707" t="40001" r="35553" b="42221"/>
          <a:stretch/>
        </p:blipFill>
        <p:spPr>
          <a:xfrm>
            <a:off x="7935987" y="670940"/>
            <a:ext cx="1208014" cy="1143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38889" t="42000" r="51111" b="42889"/>
          <a:stretch/>
        </p:blipFill>
        <p:spPr>
          <a:xfrm>
            <a:off x="6277617" y="1229491"/>
            <a:ext cx="1028968" cy="9715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67468" t="42639" r="22532" b="42250"/>
          <a:stretch/>
        </p:blipFill>
        <p:spPr>
          <a:xfrm>
            <a:off x="6047625" y="3212451"/>
            <a:ext cx="1028968" cy="9715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/>
          <a:srcRect l="24444" t="40222" r="65000" b="53920"/>
          <a:stretch/>
        </p:blipFill>
        <p:spPr>
          <a:xfrm>
            <a:off x="2160087" y="4766867"/>
            <a:ext cx="1086133" cy="3766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40002" t="40889" r="52220" b="41333"/>
          <a:stretch/>
        </p:blipFill>
        <p:spPr>
          <a:xfrm>
            <a:off x="8303831" y="1716765"/>
            <a:ext cx="800309" cy="1143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/>
          <a:srcRect l="54444" t="29556" r="37223" b="50889"/>
          <a:stretch/>
        </p:blipFill>
        <p:spPr>
          <a:xfrm>
            <a:off x="7891426" y="3829050"/>
            <a:ext cx="857474" cy="12573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/>
          <a:srcRect l="83330" t="29333" r="8337" b="56137"/>
          <a:stretch/>
        </p:blipFill>
        <p:spPr>
          <a:xfrm>
            <a:off x="6326656" y="4209372"/>
            <a:ext cx="857474" cy="9341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/>
          <a:srcRect l="82800" t="68443" r="8867" b="15059"/>
          <a:stretch/>
        </p:blipFill>
        <p:spPr>
          <a:xfrm>
            <a:off x="6999820" y="2320809"/>
            <a:ext cx="857474" cy="10607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33923" t="41019" r="60003" b="49205"/>
          <a:stretch/>
        </p:blipFill>
        <p:spPr>
          <a:xfrm>
            <a:off x="9662" y="2544"/>
            <a:ext cx="624943" cy="62848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/>
          <a:srcRect l="24444" t="49324" r="65000" b="42000"/>
          <a:stretch/>
        </p:blipFill>
        <p:spPr>
          <a:xfrm>
            <a:off x="7662796" y="0"/>
            <a:ext cx="1086133" cy="55780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-5103" y="-1"/>
            <a:ext cx="9173495" cy="516009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89" rIns="6853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84" y="928466"/>
            <a:ext cx="2248403" cy="946915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1917222" y="2501162"/>
            <a:ext cx="5316335" cy="1138604"/>
          </a:xfrm>
          <a:prstGeom prst="round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31" tIns="34289" rIns="68531" bIns="34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53611" y="2539284"/>
            <a:ext cx="4801850" cy="1731241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just"/>
            <a:r>
              <a:rPr lang="en-US" altLang="zh-TW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FoodWise</a:t>
            </a:r>
            <a:r>
              <a:rPr lang="en-US" altLang="zh-TW" dirty="0">
                <a:solidFill>
                  <a:prstClr val="black"/>
                </a:solidFill>
                <a:ea typeface="微軟正黑體" panose="020B0604030504040204" pitchFamily="34" charset="-120"/>
              </a:rPr>
              <a:t> is a brand new Hong Kong-based concept store that inspires health and wellbeing through real food. </a:t>
            </a:r>
          </a:p>
          <a:p>
            <a:pPr algn="just"/>
            <a:r>
              <a:rPr lang="en-US" altLang="zh-TW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FoodWise</a:t>
            </a:r>
            <a:r>
              <a:rPr lang="en-US" altLang="zh-TW" dirty="0">
                <a:solidFill>
                  <a:prstClr val="black"/>
                </a:solidFill>
                <a:ea typeface="微軟正黑體" panose="020B0604030504040204" pitchFamily="34" charset="-120"/>
              </a:rPr>
              <a:t> in-store experience is tailored to fit the everyday needs, </a:t>
            </a:r>
            <a:r>
              <a:rPr lang="en-US" altLang="zh-TW" dirty="0" smtClean="0">
                <a:solidFill>
                  <a:prstClr val="black"/>
                </a:solidFill>
                <a:ea typeface="微軟正黑體" panose="020B0604030504040204" pitchFamily="34" charset="-120"/>
              </a:rPr>
              <a:t>tight budget </a:t>
            </a:r>
            <a:r>
              <a:rPr lang="en-US" altLang="zh-TW" dirty="0">
                <a:solidFill>
                  <a:prstClr val="black"/>
                </a:solidFill>
                <a:ea typeface="微軟正黑體" panose="020B0604030504040204" pitchFamily="34" charset="-120"/>
              </a:rPr>
              <a:t>and lifestyle of Hong Kong’s health-minded consumers. </a:t>
            </a:r>
            <a:endParaRPr lang="en-US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50" name="Trapezoid 49"/>
          <p:cNvSpPr/>
          <p:nvPr/>
        </p:nvSpPr>
        <p:spPr>
          <a:xfrm rot="2714200">
            <a:off x="7410611" y="287306"/>
            <a:ext cx="2279691" cy="635045"/>
          </a:xfrm>
          <a:prstGeom prst="trapezoid">
            <a:avLst>
              <a:gd name="adj" fmla="val 98423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2729772">
            <a:off x="7837808" y="524121"/>
            <a:ext cx="1522125" cy="39251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21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Online Store</a:t>
            </a:r>
            <a:endParaRPr lang="en-US" sz="21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78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25006" r="-13" b="-26"/>
          <a:stretch/>
        </p:blipFill>
        <p:spPr>
          <a:xfrm>
            <a:off x="-1" y="0"/>
            <a:ext cx="9144000" cy="5143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57" y="1876512"/>
            <a:ext cx="2857887" cy="13904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822" y="981810"/>
            <a:ext cx="4859015" cy="84253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5000" dirty="0">
                <a:solidFill>
                  <a:prstClr val="white"/>
                </a:solidFill>
              </a:rPr>
              <a:t>One more …</a:t>
            </a:r>
            <a:endParaRPr lang="en-US" sz="50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166719">
            <a:off x="3809425" y="3038766"/>
            <a:ext cx="4759754" cy="900247"/>
          </a:xfrm>
          <a:prstGeom prst="rect">
            <a:avLst/>
          </a:prstGeom>
          <a:solidFill>
            <a:schemeClr val="tx1"/>
          </a:solidFill>
        </p:spPr>
        <p:txBody>
          <a:bodyPr wrap="none" lIns="68531" tIns="34289" rIns="68531" bIns="34289" rtlCol="0">
            <a:spAutoFit/>
          </a:bodyPr>
          <a:lstStyle/>
          <a:p>
            <a:r>
              <a:rPr lang="en-US" altLang="zh-TW" sz="5400" b="1" dirty="0">
                <a:solidFill>
                  <a:srgbClr val="FFFF00"/>
                </a:solidFill>
              </a:rPr>
              <a:t>COMING</a:t>
            </a:r>
            <a:r>
              <a:rPr lang="zh-TW" altLang="en-US" sz="5400" b="1" dirty="0">
                <a:solidFill>
                  <a:srgbClr val="FFFF00"/>
                </a:solidFill>
              </a:rPr>
              <a:t> </a:t>
            </a:r>
            <a:r>
              <a:rPr lang="en-US" altLang="zh-TW" sz="5400" b="1" dirty="0">
                <a:solidFill>
                  <a:srgbClr val="FFFF00"/>
                </a:solidFill>
              </a:rPr>
              <a:t>SOON!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ivyw\Desktop\LS2017ppt\maxresdefault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t="11862" r="1455" b="11862"/>
          <a:stretch/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" y="-31389"/>
            <a:ext cx="9488180" cy="5429249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28" tIns="34289" rIns="68528" bIns="34289" rtlCol="0" anchor="ctr"/>
          <a:lstStyle/>
          <a:p>
            <a:pPr algn="ctr" defTabSz="685171">
              <a:defRPr/>
            </a:pPr>
            <a:endParaRPr lang="en-US">
              <a:solidFill>
                <a:srgbClr val="F2F2F2"/>
              </a:solidFill>
            </a:endParaRPr>
          </a:p>
        </p:txBody>
      </p:sp>
      <p:grpSp>
        <p:nvGrpSpPr>
          <p:cNvPr id="35845" name="Group 35844"/>
          <p:cNvGrpSpPr/>
          <p:nvPr/>
        </p:nvGrpSpPr>
        <p:grpSpPr>
          <a:xfrm>
            <a:off x="6070414" y="571555"/>
            <a:ext cx="2115101" cy="689231"/>
            <a:chOff x="4113212" y="-878587"/>
            <a:chExt cx="2819400" cy="918974"/>
          </a:xfrm>
        </p:grpSpPr>
        <p:sp>
          <p:nvSpPr>
            <p:cNvPr id="6" name="Rounded Rectangle 5"/>
            <p:cNvSpPr/>
            <p:nvPr/>
          </p:nvSpPr>
          <p:spPr>
            <a:xfrm>
              <a:off x="4113212" y="-838200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4" r="5402"/>
            <a:stretch/>
          </p:blipFill>
          <p:spPr>
            <a:xfrm>
              <a:off x="4341813" y="-878587"/>
              <a:ext cx="2362200" cy="918974"/>
            </a:xfrm>
            <a:prstGeom prst="rect">
              <a:avLst/>
            </a:prstGeom>
          </p:spPr>
        </p:pic>
      </p:grpSp>
      <p:grpSp>
        <p:nvGrpSpPr>
          <p:cNvPr id="35843" name="Group 35842"/>
          <p:cNvGrpSpPr/>
          <p:nvPr/>
        </p:nvGrpSpPr>
        <p:grpSpPr>
          <a:xfrm>
            <a:off x="1047843" y="604840"/>
            <a:ext cx="2115101" cy="628650"/>
            <a:chOff x="4396979" y="103050"/>
            <a:chExt cx="2819400" cy="838200"/>
          </a:xfrm>
        </p:grpSpPr>
        <p:sp>
          <p:nvSpPr>
            <p:cNvPr id="26" name="Rounded Rectangle 25"/>
            <p:cNvSpPr/>
            <p:nvPr/>
          </p:nvSpPr>
          <p:spPr>
            <a:xfrm>
              <a:off x="4396979" y="103050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574" y="169339"/>
              <a:ext cx="2286209" cy="709122"/>
            </a:xfrm>
            <a:prstGeom prst="rect">
              <a:avLst/>
            </a:prstGeom>
          </p:spPr>
        </p:pic>
      </p:grpSp>
      <p:grpSp>
        <p:nvGrpSpPr>
          <p:cNvPr id="35844" name="Group 35843"/>
          <p:cNvGrpSpPr/>
          <p:nvPr/>
        </p:nvGrpSpPr>
        <p:grpSpPr>
          <a:xfrm>
            <a:off x="6095478" y="2419945"/>
            <a:ext cx="2119354" cy="628650"/>
            <a:chOff x="4396979" y="1050213"/>
            <a:chExt cx="2825069" cy="838200"/>
          </a:xfrm>
        </p:grpSpPr>
        <p:sp>
          <p:nvSpPr>
            <p:cNvPr id="27" name="Rounded Rectangle 26"/>
            <p:cNvSpPr/>
            <p:nvPr/>
          </p:nvSpPr>
          <p:spPr>
            <a:xfrm>
              <a:off x="4396979" y="1050213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0" t="35601" r="2000" b="40400"/>
            <a:stretch/>
          </p:blipFill>
          <p:spPr>
            <a:xfrm>
              <a:off x="4528681" y="1083398"/>
              <a:ext cx="2693367" cy="708780"/>
            </a:xfrm>
            <a:prstGeom prst="rect">
              <a:avLst/>
            </a:prstGeom>
          </p:spPr>
        </p:pic>
      </p:grpSp>
      <p:grpSp>
        <p:nvGrpSpPr>
          <p:cNvPr id="35846" name="Group 35845"/>
          <p:cNvGrpSpPr/>
          <p:nvPr/>
        </p:nvGrpSpPr>
        <p:grpSpPr>
          <a:xfrm>
            <a:off x="3559125" y="613130"/>
            <a:ext cx="2115101" cy="628650"/>
            <a:chOff x="8874239" y="-50455"/>
            <a:chExt cx="2819400" cy="838200"/>
          </a:xfrm>
        </p:grpSpPr>
        <p:sp>
          <p:nvSpPr>
            <p:cNvPr id="34" name="Rounded Rectangle 33"/>
            <p:cNvSpPr/>
            <p:nvPr/>
          </p:nvSpPr>
          <p:spPr>
            <a:xfrm>
              <a:off x="8874239" y="-50455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8118" y="43145"/>
              <a:ext cx="2329238" cy="628894"/>
            </a:xfrm>
            <a:prstGeom prst="rect">
              <a:avLst/>
            </a:prstGeom>
          </p:spPr>
        </p:pic>
      </p:grpSp>
      <p:grpSp>
        <p:nvGrpSpPr>
          <p:cNvPr id="35848" name="Group 35847"/>
          <p:cNvGrpSpPr/>
          <p:nvPr/>
        </p:nvGrpSpPr>
        <p:grpSpPr>
          <a:xfrm>
            <a:off x="6070414" y="1530277"/>
            <a:ext cx="2115101" cy="628650"/>
            <a:chOff x="8631670" y="2401228"/>
            <a:chExt cx="2819400" cy="838200"/>
          </a:xfrm>
        </p:grpSpPr>
        <p:sp>
          <p:nvSpPr>
            <p:cNvPr id="36" name="Rounded Rectangle 35"/>
            <p:cNvSpPr/>
            <p:nvPr/>
          </p:nvSpPr>
          <p:spPr>
            <a:xfrm>
              <a:off x="8631670" y="2401228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77" y="2431351"/>
              <a:ext cx="2310757" cy="769771"/>
            </a:xfrm>
            <a:prstGeom prst="rect">
              <a:avLst/>
            </a:prstGeom>
          </p:spPr>
        </p:pic>
      </p:grpSp>
      <p:grpSp>
        <p:nvGrpSpPr>
          <p:cNvPr id="35847" name="Group 35846"/>
          <p:cNvGrpSpPr/>
          <p:nvPr/>
        </p:nvGrpSpPr>
        <p:grpSpPr>
          <a:xfrm>
            <a:off x="1089677" y="3353909"/>
            <a:ext cx="2115101" cy="628650"/>
            <a:chOff x="8667956" y="1035413"/>
            <a:chExt cx="2819400" cy="838200"/>
          </a:xfrm>
        </p:grpSpPr>
        <p:sp>
          <p:nvSpPr>
            <p:cNvPr id="37" name="Rounded Rectangle 36"/>
            <p:cNvSpPr/>
            <p:nvPr/>
          </p:nvSpPr>
          <p:spPr>
            <a:xfrm>
              <a:off x="8667956" y="1035413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310" y="1072465"/>
              <a:ext cx="2584760" cy="775428"/>
            </a:xfrm>
            <a:prstGeom prst="rect">
              <a:avLst/>
            </a:prstGeom>
          </p:spPr>
        </p:pic>
      </p:grpSp>
      <p:grpSp>
        <p:nvGrpSpPr>
          <p:cNvPr id="35850" name="Group 35849"/>
          <p:cNvGrpSpPr/>
          <p:nvPr/>
        </p:nvGrpSpPr>
        <p:grpSpPr>
          <a:xfrm>
            <a:off x="3540030" y="2419945"/>
            <a:ext cx="2115101" cy="628650"/>
            <a:chOff x="3518638" y="4931160"/>
            <a:chExt cx="2819400" cy="838200"/>
          </a:xfrm>
        </p:grpSpPr>
        <p:sp>
          <p:nvSpPr>
            <p:cNvPr id="40" name="Rounded Rectangle 39"/>
            <p:cNvSpPr/>
            <p:nvPr/>
          </p:nvSpPr>
          <p:spPr>
            <a:xfrm>
              <a:off x="3518638" y="4931160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822" y="5060112"/>
              <a:ext cx="2570162" cy="637400"/>
            </a:xfrm>
            <a:prstGeom prst="rect">
              <a:avLst/>
            </a:prstGeom>
          </p:spPr>
        </p:pic>
      </p:grpSp>
      <p:grpSp>
        <p:nvGrpSpPr>
          <p:cNvPr id="35853" name="Group 35852"/>
          <p:cNvGrpSpPr/>
          <p:nvPr/>
        </p:nvGrpSpPr>
        <p:grpSpPr>
          <a:xfrm>
            <a:off x="1043278" y="1499049"/>
            <a:ext cx="2115101" cy="676718"/>
            <a:chOff x="4499822" y="2872803"/>
            <a:chExt cx="2819400" cy="902290"/>
          </a:xfrm>
        </p:grpSpPr>
        <p:sp>
          <p:nvSpPr>
            <p:cNvPr id="41" name="Rounded Rectangle 40"/>
            <p:cNvSpPr/>
            <p:nvPr/>
          </p:nvSpPr>
          <p:spPr>
            <a:xfrm>
              <a:off x="4499822" y="2898468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890" y="2872803"/>
              <a:ext cx="1503817" cy="902290"/>
            </a:xfrm>
            <a:prstGeom prst="rect">
              <a:avLst/>
            </a:prstGeom>
          </p:spPr>
        </p:pic>
      </p:grpSp>
      <p:grpSp>
        <p:nvGrpSpPr>
          <p:cNvPr id="35841" name="Group 35840"/>
          <p:cNvGrpSpPr/>
          <p:nvPr/>
        </p:nvGrpSpPr>
        <p:grpSpPr>
          <a:xfrm>
            <a:off x="3559125" y="1530450"/>
            <a:ext cx="2115101" cy="628650"/>
            <a:chOff x="1643430" y="829149"/>
            <a:chExt cx="2819400" cy="838200"/>
          </a:xfrm>
        </p:grpSpPr>
        <p:sp>
          <p:nvSpPr>
            <p:cNvPr id="44" name="Rounded Rectangle 43"/>
            <p:cNvSpPr/>
            <p:nvPr/>
          </p:nvSpPr>
          <p:spPr>
            <a:xfrm>
              <a:off x="1643430" y="829149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260" y="868265"/>
              <a:ext cx="2081653" cy="75996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588237" y="3350024"/>
            <a:ext cx="2115101" cy="628650"/>
            <a:chOff x="6972641" y="5416996"/>
            <a:chExt cx="2819400" cy="838200"/>
          </a:xfrm>
        </p:grpSpPr>
        <p:sp>
          <p:nvSpPr>
            <p:cNvPr id="47" name="Rounded Rectangle 46"/>
            <p:cNvSpPr/>
            <p:nvPr/>
          </p:nvSpPr>
          <p:spPr>
            <a:xfrm>
              <a:off x="6972641" y="5416996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10" b="13579"/>
            <a:stretch/>
          </p:blipFill>
          <p:spPr>
            <a:xfrm>
              <a:off x="7319573" y="5418710"/>
              <a:ext cx="2125535" cy="82477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236467" y="4176243"/>
            <a:ext cx="2115101" cy="628650"/>
            <a:chOff x="1741431" y="5342145"/>
            <a:chExt cx="2819400" cy="838200"/>
          </a:xfrm>
        </p:grpSpPr>
        <p:sp>
          <p:nvSpPr>
            <p:cNvPr id="45" name="Rounded Rectangle 44"/>
            <p:cNvSpPr/>
            <p:nvPr/>
          </p:nvSpPr>
          <p:spPr>
            <a:xfrm>
              <a:off x="1741431" y="5342145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939" y="5399571"/>
              <a:ext cx="1234383" cy="72334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857868" y="4172999"/>
            <a:ext cx="2115101" cy="628650"/>
            <a:chOff x="9129097" y="5431237"/>
            <a:chExt cx="2819400" cy="838200"/>
          </a:xfrm>
        </p:grpSpPr>
        <p:sp>
          <p:nvSpPr>
            <p:cNvPr id="46" name="Rounded Rectangle 45"/>
            <p:cNvSpPr/>
            <p:nvPr/>
          </p:nvSpPr>
          <p:spPr>
            <a:xfrm>
              <a:off x="9129097" y="5431237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5" b="17646"/>
            <a:stretch/>
          </p:blipFill>
          <p:spPr>
            <a:xfrm>
              <a:off x="9974930" y="5453673"/>
              <a:ext cx="1127733" cy="79604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6095509" y="3341239"/>
            <a:ext cx="2115101" cy="628650"/>
            <a:chOff x="10709824" y="4699725"/>
            <a:chExt cx="2819400" cy="838200"/>
          </a:xfrm>
        </p:grpSpPr>
        <p:sp>
          <p:nvSpPr>
            <p:cNvPr id="53" name="Rounded Rectangle 52"/>
            <p:cNvSpPr/>
            <p:nvPr/>
          </p:nvSpPr>
          <p:spPr>
            <a:xfrm>
              <a:off x="10709824" y="4699725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0967" y="4740299"/>
              <a:ext cx="1797114" cy="75705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0428" y="2409253"/>
            <a:ext cx="2115101" cy="628650"/>
            <a:chOff x="1400147" y="3212337"/>
            <a:chExt cx="2819400" cy="838200"/>
          </a:xfrm>
        </p:grpSpPr>
        <p:sp>
          <p:nvSpPr>
            <p:cNvPr id="29" name="Rounded Rectangle 28"/>
            <p:cNvSpPr/>
            <p:nvPr/>
          </p:nvSpPr>
          <p:spPr>
            <a:xfrm>
              <a:off x="1400147" y="3212337"/>
              <a:ext cx="2819400" cy="83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91" y="3272440"/>
              <a:ext cx="2516281" cy="725103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4645796" y="3106420"/>
            <a:ext cx="1677220" cy="346247"/>
          </a:xfrm>
          <a:prstGeom prst="rect">
            <a:avLst/>
          </a:prstGeom>
          <a:solidFill>
            <a:schemeClr val="tx1"/>
          </a:solidFill>
        </p:spPr>
        <p:txBody>
          <a:bodyPr wrap="none" lIns="68531" tIns="34289" rIns="68531" bIns="34289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COMING</a:t>
            </a:r>
            <a:r>
              <a:rPr lang="zh-TW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zh-TW" b="1" dirty="0" smtClean="0">
                <a:solidFill>
                  <a:srgbClr val="FFFF00"/>
                </a:solidFill>
              </a:rPr>
              <a:t>SOON!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94690" y="406387"/>
            <a:ext cx="1677220" cy="346247"/>
          </a:xfrm>
          <a:prstGeom prst="rect">
            <a:avLst/>
          </a:prstGeom>
          <a:solidFill>
            <a:schemeClr val="tx1"/>
          </a:solidFill>
        </p:spPr>
        <p:txBody>
          <a:bodyPr wrap="none" lIns="68531" tIns="34289" rIns="68531" bIns="34289" rtlCol="0">
            <a:spAutoFit/>
          </a:bodyPr>
          <a:lstStyle/>
          <a:p>
            <a:r>
              <a:rPr lang="en-US" altLang="zh-TW" b="1" dirty="0" smtClean="0">
                <a:solidFill>
                  <a:srgbClr val="FFFF00"/>
                </a:solidFill>
              </a:rPr>
              <a:t>COMING</a:t>
            </a:r>
            <a:r>
              <a:rPr lang="zh-TW" altLang="en-US" b="1" dirty="0" smtClean="0">
                <a:solidFill>
                  <a:srgbClr val="FFFF00"/>
                </a:solidFill>
              </a:rPr>
              <a:t> </a:t>
            </a:r>
            <a:r>
              <a:rPr lang="en-US" altLang="zh-TW" b="1" dirty="0" smtClean="0">
                <a:solidFill>
                  <a:srgbClr val="FFFF00"/>
                </a:solidFill>
              </a:rPr>
              <a:t>SOON!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/>
            <a:endParaRPr lang="en-US" sz="1300">
              <a:solidFill>
                <a:prstClr val="white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17" r="15819" b="-17"/>
          <a:stretch/>
        </p:blipFill>
        <p:spPr>
          <a:xfrm>
            <a:off x="13" y="914"/>
            <a:ext cx="5315144" cy="5142607"/>
          </a:xfrm>
        </p:spPr>
      </p:pic>
      <p:sp>
        <p:nvSpPr>
          <p:cNvPr id="6" name="Rectangle 5"/>
          <p:cNvSpPr/>
          <p:nvPr/>
        </p:nvSpPr>
        <p:spPr>
          <a:xfrm>
            <a:off x="6400102" y="1557582"/>
            <a:ext cx="2651204" cy="577079"/>
          </a:xfrm>
          <a:prstGeom prst="rect">
            <a:avLst/>
          </a:prstGeom>
        </p:spPr>
        <p:txBody>
          <a:bodyPr wrap="none" lIns="68531" tIns="34289" rIns="68531" bIns="34289">
            <a:spAutoFit/>
          </a:bodyPr>
          <a:lstStyle/>
          <a:p>
            <a:pPr algn="ctr" defTabSz="480167">
              <a:defRPr/>
            </a:pPr>
            <a:r>
              <a:rPr lang="en-US" sz="3300" b="1" cap="all" spc="-113" dirty="0">
                <a:solidFill>
                  <a:srgbClr val="F2F2F2"/>
                </a:solidFill>
                <a:latin typeface="Raleway" panose="020B0503030101060003" pitchFamily="34" charset="0"/>
              </a:rPr>
              <a:t>HK.SHOP.COM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6924" y="2148893"/>
            <a:ext cx="3620828" cy="623151"/>
          </a:xfrm>
          <a:prstGeom prst="rect">
            <a:avLst/>
          </a:prstGeom>
        </p:spPr>
        <p:txBody>
          <a:bodyPr wrap="none" lIns="68531" tIns="34289" rIns="68531" bIns="34289">
            <a:spAutoFit/>
          </a:bodyPr>
          <a:lstStyle/>
          <a:p>
            <a:pPr defTabSz="480167">
              <a:defRPr/>
            </a:pPr>
            <a:r>
              <a:rPr lang="en-US" altLang="zh-TW" sz="3600" b="1" cap="all" spc="-113" dirty="0">
                <a:solidFill>
                  <a:srgbClr val="01B08C">
                    <a:lumMod val="60000"/>
                    <a:lumOff val="4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 Store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4729">
            <a:off x="1685977" y="2168742"/>
            <a:ext cx="816098" cy="806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662">
            <a:off x="3377677" y="3562532"/>
            <a:ext cx="816098" cy="806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15">
            <a:off x="328853" y="3735544"/>
            <a:ext cx="816097" cy="806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86" y="3"/>
            <a:ext cx="5330475" cy="515676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50869">
              <a:defRPr/>
            </a:pPr>
            <a:endParaRPr lang="en-US" sz="130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1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8" y="159627"/>
            <a:ext cx="3993777" cy="14513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23" y="895338"/>
            <a:ext cx="3461351" cy="3605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7" y="2698266"/>
            <a:ext cx="2338562" cy="2278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09" y="2698268"/>
            <a:ext cx="2311508" cy="2291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5697" y="1983877"/>
            <a:ext cx="2630244" cy="577079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Start time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 May at 10am</a:t>
            </a:r>
            <a:endParaRPr lang="zh-TW" alt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 time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 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 May at 3pm</a:t>
            </a:r>
            <a:endParaRPr lang="zh-TW" alt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Announcement time</a:t>
            </a:r>
            <a:r>
              <a:rPr lang="zh-TW" altLang="en-US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 May Ending</a:t>
            </a:r>
            <a:endParaRPr lang="en-US" sz="1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2553" y="457258"/>
            <a:ext cx="2699824" cy="1453859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just"/>
            <a:r>
              <a:rPr lang="en-US" altLang="zh-TW" sz="2100" b="1" dirty="0">
                <a:solidFill>
                  <a:srgbClr val="4F81BD"/>
                </a:solidFill>
                <a:ea typeface="微軟正黑體" panose="020B0604030504040204" pitchFamily="34" charset="-120"/>
              </a:rPr>
              <a:t>Guess </a:t>
            </a:r>
            <a:r>
              <a:rPr lang="en-US" altLang="zh-TW" sz="1500" dirty="0">
                <a:solidFill>
                  <a:prstClr val="black"/>
                </a:solidFill>
                <a:ea typeface="微軟正黑體" panose="020B0604030504040204" pitchFamily="34" charset="-120"/>
              </a:rPr>
              <a:t>the </a:t>
            </a:r>
            <a:r>
              <a:rPr lang="en-US" altLang="zh-TW" b="1" dirty="0">
                <a:solidFill>
                  <a:srgbClr val="4F81BD"/>
                </a:solidFill>
                <a:ea typeface="微軟正黑體" panose="020B0604030504040204" pitchFamily="34" charset="-120"/>
              </a:rPr>
              <a:t>total number of Trim tea</a:t>
            </a:r>
            <a:r>
              <a:rPr lang="en-US" altLang="zh-TW" sz="1500" dirty="0">
                <a:solidFill>
                  <a:prstClr val="black"/>
                </a:solidFill>
                <a:ea typeface="微軟正黑體" panose="020B0604030504040204" pitchFamily="34" charset="-120"/>
              </a:rPr>
              <a:t> placing in the entrance, then you have the chance to get the prize award worth over </a:t>
            </a:r>
            <a:r>
              <a:rPr lang="en-US" altLang="zh-TW" sz="2100" b="1" dirty="0">
                <a:solidFill>
                  <a:srgbClr val="4F81BD"/>
                </a:solidFill>
                <a:ea typeface="微軟正黑體" panose="020B0604030504040204" pitchFamily="34" charset="-120"/>
              </a:rPr>
              <a:t>HK$5,500</a:t>
            </a:r>
            <a:r>
              <a:rPr lang="en-US" altLang="zh-TW" sz="1500" dirty="0">
                <a:solidFill>
                  <a:prstClr val="black"/>
                </a:solidFill>
                <a:ea typeface="微軟正黑體" panose="020B0604030504040204" pitchFamily="34" charset="-120"/>
              </a:rPr>
              <a:t>  !</a:t>
            </a:r>
            <a:endParaRPr lang="en-US" sz="1500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362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32" y="2"/>
            <a:ext cx="9144158" cy="5141277"/>
            <a:chOff x="1376" y="0"/>
            <a:chExt cx="12189036" cy="68550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376" y="0"/>
              <a:ext cx="6855036" cy="68550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88"/>
            <a:stretch/>
          </p:blipFill>
          <p:spPr>
            <a:xfrm rot="10800000">
              <a:off x="6849495" y="0"/>
              <a:ext cx="5340917" cy="685503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-92414" y="-151370"/>
            <a:ext cx="9557487" cy="5772150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1" y="3724274"/>
            <a:ext cx="1905497" cy="1266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97" y="3730625"/>
            <a:ext cx="1905497" cy="1266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73" y="3730683"/>
            <a:ext cx="1895945" cy="1260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500" y="3730683"/>
            <a:ext cx="1924551" cy="12794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13033" y="132452"/>
            <a:ext cx="2332328" cy="1161126"/>
            <a:chOff x="3931833" y="-2043684"/>
            <a:chExt cx="3108960" cy="1548168"/>
          </a:xfrm>
        </p:grpSpPr>
        <p:sp>
          <p:nvSpPr>
            <p:cNvPr id="20" name="Rectangle 19"/>
            <p:cNvSpPr/>
            <p:nvPr/>
          </p:nvSpPr>
          <p:spPr>
            <a:xfrm>
              <a:off x="3931833" y="-2043684"/>
              <a:ext cx="3108960" cy="1522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9" t="29056" r="7847" b="5154"/>
            <a:stretch/>
          </p:blipFill>
          <p:spPr>
            <a:xfrm>
              <a:off x="3971496" y="-1980063"/>
              <a:ext cx="1805530" cy="148454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75" t="18721" r="20478" b="50769"/>
            <a:stretch/>
          </p:blipFill>
          <p:spPr>
            <a:xfrm>
              <a:off x="5816689" y="-1996726"/>
              <a:ext cx="1165991" cy="147977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807256" y="899931"/>
            <a:ext cx="2694641" cy="2507315"/>
            <a:chOff x="6272447" y="1923329"/>
            <a:chExt cx="3192492" cy="29713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6272447" y="1923329"/>
              <a:ext cx="3192492" cy="29713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16883" y="2653028"/>
              <a:ext cx="2937660" cy="2078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1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MHK Privilege Offer</a:t>
              </a:r>
            </a:p>
            <a:p>
              <a:pPr algn="ctr"/>
              <a:r>
                <a:rPr lang="en-US" altLang="zh-TW" sz="21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15% discount </a:t>
              </a:r>
              <a:r>
                <a:rPr lang="en-US" altLang="zh-TW" sz="15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on regular-priced items</a:t>
              </a:r>
            </a:p>
            <a:p>
              <a:pPr algn="ctr"/>
              <a:r>
                <a:rPr lang="en-US" altLang="zh-TW" sz="21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5% discount </a:t>
              </a:r>
              <a:r>
                <a:rPr lang="en-US" altLang="zh-TW" sz="1500" b="1">
                  <a:solidFill>
                    <a:prstClr val="black"/>
                  </a:solidFill>
                  <a:ea typeface="微軟正黑體" panose="020B0604030504040204" pitchFamily="34" charset="-120"/>
                </a:rPr>
                <a:t>on special </a:t>
              </a:r>
              <a:r>
                <a:rPr lang="en-US" altLang="zh-TW" sz="15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priced items and electrical products</a:t>
              </a:r>
              <a:endParaRPr lang="en-US" sz="1500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9378" y="1524969"/>
            <a:ext cx="2237783" cy="2150567"/>
            <a:chOff x="1014705" y="2146691"/>
            <a:chExt cx="2336709" cy="22462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1014705" y="2146691"/>
              <a:ext cx="2336709" cy="224622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68290" y="2661368"/>
              <a:ext cx="2227116" cy="115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All retail stores of </a:t>
              </a:r>
            </a:p>
            <a:p>
              <a:pPr algn="ctr"/>
              <a:r>
                <a:rPr lang="en-US" altLang="zh-TW" sz="15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Life Kan &amp; </a:t>
              </a:r>
              <a:r>
                <a:rPr lang="en-US" altLang="zh-TW" sz="1500" b="1" dirty="0" err="1">
                  <a:solidFill>
                    <a:prstClr val="black"/>
                  </a:solidFill>
                  <a:ea typeface="微軟正黑體" panose="020B0604030504040204" pitchFamily="34" charset="-120"/>
                </a:rPr>
                <a:t>Life@Home</a:t>
              </a:r>
              <a:r>
                <a:rPr lang="en-US" altLang="zh-TW" sz="15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 joined HK.SHOP.COM </a:t>
              </a:r>
            </a:p>
            <a:p>
              <a:pPr algn="ctr"/>
              <a:r>
                <a:rPr lang="en-US" altLang="zh-TW" sz="15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on </a:t>
              </a:r>
              <a:r>
                <a:rPr lang="en-US" altLang="zh-TW" sz="21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April 2018</a:t>
              </a:r>
              <a:endParaRPr lang="en-US" sz="2100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63434" y="575663"/>
            <a:ext cx="2107553" cy="1658234"/>
            <a:chOff x="8836225" y="590768"/>
            <a:chExt cx="2809339" cy="221097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8836225" y="590768"/>
              <a:ext cx="2722961" cy="21716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36079" y="873013"/>
              <a:ext cx="2509485" cy="192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Life Kan stores</a:t>
              </a:r>
              <a:r>
                <a:rPr lang="zh-TW" altLang="en-US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：</a:t>
              </a:r>
              <a:endParaRPr lang="en-US" altLang="zh-TW" sz="11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  <a:p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Times Square, Causeway Bay</a:t>
              </a:r>
            </a:p>
            <a:p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Hennessy Road, Wan chai</a:t>
              </a:r>
            </a:p>
            <a:p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K11, TST</a:t>
              </a:r>
            </a:p>
            <a:p>
              <a:r>
                <a:rPr lang="en-US" sz="1100" dirty="0">
                  <a:solidFill>
                    <a:prstClr val="black"/>
                  </a:solidFill>
                </a:rPr>
                <a:t>Plaza Hollywood, Diamond Hill</a:t>
              </a:r>
            </a:p>
            <a:p>
              <a:r>
                <a:rPr lang="en-US" sz="1100" dirty="0">
                  <a:solidFill>
                    <a:prstClr val="black"/>
                  </a:solidFill>
                </a:rPr>
                <a:t>Domain, Yau Tong</a:t>
              </a:r>
            </a:p>
            <a:p>
              <a:r>
                <a:rPr lang="en-US" sz="1100" dirty="0">
                  <a:solidFill>
                    <a:prstClr val="black"/>
                  </a:solidFill>
                </a:rPr>
                <a:t>Maritime Square, Tsing Yi</a:t>
              </a:r>
              <a:endParaRPr lang="en-US" altLang="zh-TW" sz="11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611397" y="2336932"/>
            <a:ext cx="1431086" cy="1249284"/>
            <a:chOff x="9209965" y="2951369"/>
            <a:chExt cx="1907618" cy="166571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7" t="12222" r="21483" b="15556"/>
            <a:stretch/>
          </p:blipFill>
          <p:spPr>
            <a:xfrm rot="20982285">
              <a:off x="9209965" y="2951369"/>
              <a:ext cx="1907618" cy="166571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442238" y="3266400"/>
              <a:ext cx="1665745" cy="125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err="1">
                  <a:solidFill>
                    <a:prstClr val="black"/>
                  </a:solidFill>
                  <a:ea typeface="微軟正黑體" panose="020B0604030504040204" pitchFamily="34" charset="-120"/>
                </a:rPr>
                <a:t>Life@Home</a:t>
              </a:r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 stores: </a:t>
              </a:r>
            </a:p>
            <a:p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Tai Wo Plaza,</a:t>
              </a:r>
              <a:r>
                <a:rPr lang="zh-TW" altLang="en-US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 </a:t>
              </a:r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Tai Po</a:t>
              </a:r>
            </a:p>
            <a:p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Temple Mall South,</a:t>
              </a:r>
            </a:p>
            <a:p>
              <a:r>
                <a:rPr lang="en-US" altLang="zh-TW" sz="1100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Wong Tai Sin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94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" b="5555"/>
          <a:stretch/>
        </p:blipFill>
        <p:spPr>
          <a:xfrm>
            <a:off x="412500" y="285750"/>
            <a:ext cx="8001817" cy="4857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72826" y="0"/>
            <a:ext cx="9716840" cy="577215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0303" y="3486356"/>
            <a:ext cx="3029739" cy="1764952"/>
            <a:chOff x="13652" y="4615411"/>
            <a:chExt cx="4419600" cy="2484425"/>
          </a:xfrm>
        </p:grpSpPr>
        <p:grpSp>
          <p:nvGrpSpPr>
            <p:cNvPr id="14" name="Group 13"/>
            <p:cNvGrpSpPr/>
            <p:nvPr/>
          </p:nvGrpSpPr>
          <p:grpSpPr>
            <a:xfrm rot="20244233">
              <a:off x="424655" y="4615411"/>
              <a:ext cx="1544661" cy="1821146"/>
              <a:chOff x="498333" y="1058439"/>
              <a:chExt cx="2635326" cy="308807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6" r="7664" b="5588"/>
              <a:stretch/>
            </p:blipFill>
            <p:spPr>
              <a:xfrm>
                <a:off x="1139988" y="1058439"/>
                <a:ext cx="1993671" cy="171471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8333" y="1606831"/>
                <a:ext cx="2539682" cy="2539683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3652" y="5410199"/>
              <a:ext cx="4419600" cy="1689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600" b="1" dirty="0" err="1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Sh</a:t>
              </a:r>
              <a:r>
                <a:rPr lang="en-US" altLang="zh-TW" sz="36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        </a:t>
              </a:r>
              <a:r>
                <a:rPr lang="en-US" altLang="zh-TW" sz="3600" b="1" dirty="0" err="1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pping</a:t>
              </a:r>
              <a:endParaRPr lang="en-US" altLang="zh-TW" sz="3600" b="1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  <a:p>
              <a:r>
                <a:rPr lang="en-US" sz="3600" b="1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            day     </a:t>
              </a:r>
              <a:r>
                <a:rPr lang="en-US" sz="3600" b="1" dirty="0">
                  <a:solidFill>
                    <a:prstClr val="white">
                      <a:lumMod val="50000"/>
                    </a:prstClr>
                  </a:solidFill>
                </a:rPr>
                <a:t>         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-6635" y="1211178"/>
            <a:ext cx="9144000" cy="2377574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/>
            <a:r>
              <a:rPr lang="en-US" altLang="zh-TW" sz="33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JULY</a:t>
            </a:r>
            <a:endParaRPr lang="en-US" sz="30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SPECIAL PRIVILEGE OFFER for HK.SHOP.COM</a:t>
            </a:r>
          </a:p>
          <a:p>
            <a:pPr algn="ctr"/>
            <a:r>
              <a:rPr lang="ja-JP" altLang="en-US" sz="2700" b="1" dirty="0">
                <a:solidFill>
                  <a:prstClr val="black"/>
                </a:solidFill>
              </a:rPr>
              <a:t>の</a:t>
            </a:r>
            <a:endParaRPr lang="en-US" altLang="zh-TW" sz="41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MEMBER SHOPPING DAY</a:t>
            </a:r>
          </a:p>
          <a:p>
            <a:pPr algn="ctr"/>
            <a:r>
              <a:rPr lang="en-US" altLang="zh-TW" sz="30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LIFE KAN STORE AT K11, TST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74" y="341946"/>
            <a:ext cx="2228240" cy="696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8937" b="7695"/>
          <a:stretch/>
        </p:blipFill>
        <p:spPr>
          <a:xfrm>
            <a:off x="2971426" y="173085"/>
            <a:ext cx="1028969" cy="86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211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458E-6 -7.40741E-7 L 0.70644 -0.0037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2" y="3"/>
            <a:ext cx="9161524" cy="5152016"/>
          </a:xfrm>
        </p:spPr>
      </p:pic>
    </p:spTree>
    <p:extLst>
      <p:ext uri="{BB962C8B-B14F-4D97-AF65-F5344CB8AC3E}">
        <p14:creationId xmlns:p14="http://schemas.microsoft.com/office/powerpoint/2010/main" val="23195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192" y="0"/>
            <a:ext cx="9146382" cy="5143500"/>
            <a:chOff x="-745914" y="1696752"/>
            <a:chExt cx="13867558" cy="7800502"/>
          </a:xfrm>
        </p:grpSpPr>
        <p:pic>
          <p:nvPicPr>
            <p:cNvPr id="6" name="map.jpg" descr="map.jpg"/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3528" r="3745" b="18585"/>
            <a:stretch/>
          </p:blipFill>
          <p:spPr>
            <a:xfrm>
              <a:off x="-745914" y="1696752"/>
              <a:ext cx="13867558" cy="780050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7" name="群組"/>
            <p:cNvGrpSpPr/>
            <p:nvPr/>
          </p:nvGrpSpPr>
          <p:grpSpPr>
            <a:xfrm>
              <a:off x="4313730" y="3911071"/>
              <a:ext cx="1890369" cy="533241"/>
              <a:chOff x="93211" y="18344"/>
              <a:chExt cx="1890368" cy="533239"/>
            </a:xfrm>
          </p:grpSpPr>
          <p:sp>
            <p:nvSpPr>
              <p:cNvPr id="17" name="圓角矩形"/>
              <p:cNvSpPr/>
              <p:nvPr/>
            </p:nvSpPr>
            <p:spPr>
              <a:xfrm>
                <a:off x="93211" y="18344"/>
                <a:ext cx="1890368" cy="533239"/>
              </a:xfrm>
              <a:prstGeom prst="roundRect">
                <a:avLst>
                  <a:gd name="adj" fmla="val 34462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8" name="新界8間分店"/>
              <p:cNvSpPr txBox="1"/>
              <p:nvPr/>
            </p:nvSpPr>
            <p:spPr>
              <a:xfrm>
                <a:off x="243554" y="105847"/>
                <a:ext cx="1441250" cy="435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200" dirty="0"/>
                  <a:t>新界</a:t>
                </a:r>
                <a:r>
                  <a:rPr lang="en-US" sz="1200" dirty="0"/>
                  <a:t>7</a:t>
                </a:r>
                <a:r>
                  <a:rPr sz="1200" dirty="0"/>
                  <a:t>間分店</a:t>
                </a:r>
              </a:p>
            </p:txBody>
          </p:sp>
        </p:grpSp>
        <p:grpSp>
          <p:nvGrpSpPr>
            <p:cNvPr id="8" name="群組"/>
            <p:cNvGrpSpPr/>
            <p:nvPr/>
          </p:nvGrpSpPr>
          <p:grpSpPr>
            <a:xfrm>
              <a:off x="8551219" y="6682189"/>
              <a:ext cx="1986492" cy="478953"/>
              <a:chOff x="0" y="65134"/>
              <a:chExt cx="1986491" cy="478952"/>
            </a:xfrm>
          </p:grpSpPr>
          <p:sp>
            <p:nvSpPr>
              <p:cNvPr id="15" name="圓角矩形"/>
              <p:cNvSpPr/>
              <p:nvPr/>
            </p:nvSpPr>
            <p:spPr>
              <a:xfrm>
                <a:off x="0" y="65134"/>
                <a:ext cx="1986491" cy="478952"/>
              </a:xfrm>
              <a:prstGeom prst="roundRect">
                <a:avLst>
                  <a:gd name="adj" fmla="val 34462"/>
                </a:avLst>
              </a:prstGeom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6" name="九龍4間分店"/>
              <p:cNvSpPr txBox="1"/>
              <p:nvPr/>
            </p:nvSpPr>
            <p:spPr>
              <a:xfrm>
                <a:off x="243554" y="105848"/>
                <a:ext cx="1441250" cy="4356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200" dirty="0"/>
                  <a:t>九龍4間分店</a:t>
                </a:r>
              </a:p>
            </p:txBody>
          </p:sp>
        </p:grpSp>
        <p:grpSp>
          <p:nvGrpSpPr>
            <p:cNvPr id="9" name="群組"/>
            <p:cNvGrpSpPr/>
            <p:nvPr/>
          </p:nvGrpSpPr>
          <p:grpSpPr>
            <a:xfrm>
              <a:off x="4309419" y="8213374"/>
              <a:ext cx="1990982" cy="544089"/>
              <a:chOff x="0" y="1"/>
              <a:chExt cx="1990981" cy="544087"/>
            </a:xfrm>
          </p:grpSpPr>
          <p:sp>
            <p:nvSpPr>
              <p:cNvPr id="13" name="圓角矩形"/>
              <p:cNvSpPr/>
              <p:nvPr/>
            </p:nvSpPr>
            <p:spPr>
              <a:xfrm>
                <a:off x="0" y="1"/>
                <a:ext cx="1990981" cy="544087"/>
              </a:xfrm>
              <a:prstGeom prst="roundRect">
                <a:avLst>
                  <a:gd name="adj" fmla="val 34462"/>
                </a:avLst>
              </a:prstGeom>
              <a:solidFill>
                <a:schemeClr val="accent5">
                  <a:hueOff val="-82419"/>
                  <a:satOff val="-9513"/>
                  <a:lumOff val="-163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4" name="香港3間分店"/>
              <p:cNvSpPr txBox="1"/>
              <p:nvPr/>
            </p:nvSpPr>
            <p:spPr>
              <a:xfrm>
                <a:off x="243554" y="105844"/>
                <a:ext cx="1441251" cy="4356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200" dirty="0"/>
                  <a:t>香港3間分店</a:t>
                </a:r>
              </a:p>
            </p:txBody>
          </p:sp>
        </p:grpSp>
        <p:grpSp>
          <p:nvGrpSpPr>
            <p:cNvPr id="10" name="群組"/>
            <p:cNvGrpSpPr/>
            <p:nvPr/>
          </p:nvGrpSpPr>
          <p:grpSpPr>
            <a:xfrm>
              <a:off x="9917521" y="2698945"/>
              <a:ext cx="1968424" cy="503379"/>
              <a:chOff x="96302" y="38118"/>
              <a:chExt cx="1968423" cy="503377"/>
            </a:xfrm>
          </p:grpSpPr>
          <p:sp>
            <p:nvSpPr>
              <p:cNvPr id="11" name="圓角矩形"/>
              <p:cNvSpPr/>
              <p:nvPr/>
            </p:nvSpPr>
            <p:spPr>
              <a:xfrm>
                <a:off x="96302" y="38118"/>
                <a:ext cx="1968423" cy="480461"/>
              </a:xfrm>
              <a:prstGeom prst="roundRect">
                <a:avLst>
                  <a:gd name="adj" fmla="val 34462"/>
                </a:avLst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70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2" name="澳門1間分店"/>
              <p:cNvSpPr txBox="1"/>
              <p:nvPr/>
            </p:nvSpPr>
            <p:spPr>
              <a:xfrm>
                <a:off x="243553" y="105848"/>
                <a:ext cx="1441251" cy="4356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1200" dirty="0"/>
                  <a:t>澳門1間分店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21091" y="736788"/>
            <a:ext cx="9351333" cy="4133794"/>
            <a:chOff x="161410" y="982376"/>
            <a:chExt cx="12465197" cy="5511725"/>
          </a:xfrm>
        </p:grpSpPr>
        <p:grpSp>
          <p:nvGrpSpPr>
            <p:cNvPr id="39" name="Group 38"/>
            <p:cNvGrpSpPr/>
            <p:nvPr/>
          </p:nvGrpSpPr>
          <p:grpSpPr>
            <a:xfrm>
              <a:off x="180765" y="982376"/>
              <a:ext cx="12445842" cy="2863995"/>
              <a:chOff x="166251" y="1915808"/>
              <a:chExt cx="12445842" cy="286399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166251" y="1915808"/>
                <a:ext cx="11844892" cy="2764269"/>
              </a:xfrm>
              <a:prstGeom prst="rect">
                <a:avLst/>
              </a:prstGeom>
              <a:solidFill>
                <a:schemeClr val="tx1">
                  <a:alpha val="5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095" y="2594814"/>
                <a:ext cx="2396277" cy="874831"/>
              </a:xfrm>
              <a:prstGeom prst="rect">
                <a:avLst/>
              </a:prstGeom>
            </p:spPr>
          </p:pic>
          <p:grpSp>
            <p:nvGrpSpPr>
              <p:cNvPr id="23" name="Group 22"/>
              <p:cNvGrpSpPr/>
              <p:nvPr/>
            </p:nvGrpSpPr>
            <p:grpSpPr>
              <a:xfrm>
                <a:off x="6789815" y="2594814"/>
                <a:ext cx="1509034" cy="902290"/>
                <a:chOff x="194538" y="-1104054"/>
                <a:chExt cx="1509034" cy="902290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194538" y="-1093880"/>
                  <a:ext cx="1503817" cy="8544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9755" y="-1104054"/>
                  <a:ext cx="1503817" cy="90229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/>
              <p:cNvSpPr txBox="1"/>
              <p:nvPr/>
            </p:nvSpPr>
            <p:spPr>
              <a:xfrm>
                <a:off x="2766094" y="3540024"/>
                <a:ext cx="285660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500" b="1" dirty="0">
                    <a:solidFill>
                      <a:prstClr val="white"/>
                    </a:solidFill>
                    <a:ea typeface="微軟正黑體" panose="020B0604030504040204" pitchFamily="34" charset="-120"/>
                  </a:rPr>
                  <a:t>6 retail stores in HK</a:t>
                </a:r>
                <a:endParaRPr lang="en-US" sz="1500" b="1" dirty="0">
                  <a:solidFill>
                    <a:prstClr val="white"/>
                  </a:solidFill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371954" y="3530214"/>
                <a:ext cx="311642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500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 retail stores in HK</a:t>
                </a:r>
              </a:p>
              <a:p>
                <a:r>
                  <a:rPr lang="en-US" altLang="zh-TW" sz="1500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 retail store in Macau</a:t>
                </a:r>
                <a:endParaRPr lang="en-US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18724">
                <a:off x="9273260" y="2857445"/>
                <a:ext cx="3338833" cy="1922358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161410" y="3705181"/>
              <a:ext cx="11864247" cy="2788920"/>
              <a:chOff x="142172" y="3868911"/>
              <a:chExt cx="11864247" cy="2788920"/>
            </a:xfrm>
          </p:grpSpPr>
          <p:pic>
            <p:nvPicPr>
              <p:cNvPr id="40" name="TS.JPG" descr="TS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3594" t="8200" r="4253" b="3"/>
              <a:stretch>
                <a:fillRect/>
              </a:stretch>
            </p:blipFill>
            <p:spPr>
              <a:xfrm rot="6953">
                <a:off x="3868800" y="3885679"/>
                <a:ext cx="4174610" cy="2743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6"/>
                    </a:moveTo>
                    <a:lnTo>
                      <a:pt x="29" y="21600"/>
                    </a:lnTo>
                    <a:lnTo>
                      <a:pt x="21600" y="21599"/>
                    </a:lnTo>
                    <a:lnTo>
                      <a:pt x="21571" y="0"/>
                    </a:lnTo>
                    <a:lnTo>
                      <a:pt x="0" y="66"/>
                    </a:lnTo>
                    <a:close/>
                  </a:path>
                </a:pathLst>
              </a:custGeom>
              <a:ln w="12700">
                <a:miter lim="400000"/>
              </a:ln>
            </p:spPr>
          </p:pic>
          <p:pic>
            <p:nvPicPr>
              <p:cNvPr id="41" name="DSC_8428.jpg" descr="DSC_8428.jpg"/>
              <p:cNvPicPr>
                <a:picLocks noChangeAspect="1"/>
              </p:cNvPicPr>
              <p:nvPr/>
            </p:nvPicPr>
            <p:blipFill rotWithShape="1">
              <a:blip r:embed="rId7">
                <a:extLst/>
              </a:blip>
              <a:srcRect l="31747" t="28079" r="23773" b="22881"/>
              <a:stretch/>
            </p:blipFill>
            <p:spPr>
              <a:xfrm rot="39038">
                <a:off x="142172" y="3868911"/>
                <a:ext cx="3779576" cy="27889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58"/>
                    </a:moveTo>
                    <a:lnTo>
                      <a:pt x="164" y="21600"/>
                    </a:lnTo>
                    <a:lnTo>
                      <a:pt x="21600" y="21242"/>
                    </a:lnTo>
                    <a:lnTo>
                      <a:pt x="21436" y="0"/>
                    </a:lnTo>
                    <a:lnTo>
                      <a:pt x="0" y="358"/>
                    </a:lnTo>
                    <a:close/>
                  </a:path>
                </a:pathLst>
              </a:custGeom>
              <a:ln w="12700">
                <a:miter lim="400000"/>
              </a:ln>
            </p:spPr>
          </p:pic>
          <p:pic>
            <p:nvPicPr>
              <p:cNvPr id="42" name="pp photos.jpg" descr="pp photos.jpg"/>
              <p:cNvPicPr>
                <a:picLocks noChangeAspect="1"/>
              </p:cNvPicPr>
              <p:nvPr/>
            </p:nvPicPr>
            <p:blipFill rotWithShape="1">
              <a:blip r:embed="rId8">
                <a:extLst/>
              </a:blip>
              <a:srcRect l="7776" r="8826" b="5277"/>
              <a:stretch/>
            </p:blipFill>
            <p:spPr>
              <a:xfrm>
                <a:off x="8034555" y="3881460"/>
                <a:ext cx="3971864" cy="27432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771609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883"/>
          <a:stretch/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508127" y="929630"/>
            <a:ext cx="3924326" cy="2305425"/>
            <a:chOff x="-50372" y="325347"/>
            <a:chExt cx="6175443" cy="3628834"/>
          </a:xfrm>
        </p:grpSpPr>
        <p:grpSp>
          <p:nvGrpSpPr>
            <p:cNvPr id="40" name="Group 39"/>
            <p:cNvGrpSpPr/>
            <p:nvPr/>
          </p:nvGrpSpPr>
          <p:grpSpPr>
            <a:xfrm>
              <a:off x="-50372" y="325347"/>
              <a:ext cx="6175443" cy="3628834"/>
              <a:chOff x="-50372" y="325347"/>
              <a:chExt cx="6175443" cy="3628834"/>
            </a:xfrm>
          </p:grpSpPr>
          <p:pic>
            <p:nvPicPr>
              <p:cNvPr id="4" name="multi.jpg" descr="multi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4656" b="3548"/>
              <a:stretch>
                <a:fillRect/>
              </a:stretch>
            </p:blipFill>
            <p:spPr>
              <a:xfrm>
                <a:off x="-45428" y="325347"/>
                <a:ext cx="6170499" cy="362883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-50372" y="1562748"/>
                <a:ext cx="6170498" cy="1154032"/>
              </a:xfrm>
              <a:prstGeom prst="rect">
                <a:avLst/>
              </a:prstGeom>
              <a:solidFill>
                <a:schemeClr val="tx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prstClr val="white"/>
                  </a:solidFill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-41376" y="1649256"/>
              <a:ext cx="6148252" cy="101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The most completed range of </a:t>
              </a:r>
            </a:p>
            <a:p>
              <a:pPr algn="ctr"/>
              <a:r>
                <a:rPr lang="en-US" altLang="zh-TW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Apple product</a:t>
              </a:r>
              <a:endParaRPr lang="en-US" b="1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3182" y="2779572"/>
            <a:ext cx="3998034" cy="2226982"/>
            <a:chOff x="4785974" y="2903139"/>
            <a:chExt cx="6217674" cy="3546454"/>
          </a:xfrm>
        </p:grpSpPr>
        <p:grpSp>
          <p:nvGrpSpPr>
            <p:cNvPr id="45" name="Group 44"/>
            <p:cNvGrpSpPr/>
            <p:nvPr/>
          </p:nvGrpSpPr>
          <p:grpSpPr>
            <a:xfrm>
              <a:off x="4799012" y="2903139"/>
              <a:ext cx="6204636" cy="3546454"/>
              <a:chOff x="5690130" y="3555543"/>
              <a:chExt cx="6204636" cy="354645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690130" y="3612794"/>
                <a:ext cx="6204636" cy="34670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690130" y="3555543"/>
                <a:ext cx="6058219" cy="3546454"/>
                <a:chOff x="-8449" y="1563420"/>
                <a:chExt cx="13102170" cy="7669946"/>
              </a:xfrm>
            </p:grpSpPr>
            <p:pic>
              <p:nvPicPr>
                <p:cNvPr id="6" name="影像" descr="影像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761563" y="7340912"/>
                  <a:ext cx="1272563" cy="127256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7" name="影像" descr="影像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8123206" y="6753286"/>
                  <a:ext cx="1333501" cy="82518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8" name="影像" descr="影像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23226" t="31992" r="33809"/>
                <a:stretch>
                  <a:fillRect/>
                </a:stretch>
              </p:blipFill>
              <p:spPr>
                <a:xfrm>
                  <a:off x="6475320" y="1917700"/>
                  <a:ext cx="3273860" cy="518219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9" name="13573.jpg" descr="13573.jp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19061" r="45762"/>
                <a:stretch>
                  <a:fillRect/>
                </a:stretch>
              </p:blipFill>
              <p:spPr>
                <a:xfrm>
                  <a:off x="-8449" y="2474335"/>
                  <a:ext cx="3273860" cy="508433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0" name="影像" descr="影像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18276" t="11965" r="38759"/>
                <a:stretch>
                  <a:fillRect/>
                </a:stretch>
              </p:blipFill>
              <p:spPr>
                <a:xfrm>
                  <a:off x="3250810" y="1917700"/>
                  <a:ext cx="3273860" cy="670823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1" name="影像" descr="影像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4466" r="4466"/>
                <a:stretch>
                  <a:fillRect/>
                </a:stretch>
              </p:blipFill>
              <p:spPr>
                <a:xfrm>
                  <a:off x="9739426" y="2888791"/>
                  <a:ext cx="3273860" cy="359501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12" name="保護殼套"/>
                <p:cNvSpPr txBox="1"/>
                <p:nvPr/>
              </p:nvSpPr>
              <p:spPr>
                <a:xfrm>
                  <a:off x="601563" y="1959984"/>
                  <a:ext cx="2738909" cy="830345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Protective case</a:t>
                  </a:r>
                  <a:endParaRPr sz="9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3" name="Apple安全認證…"/>
                <p:cNvSpPr txBox="1"/>
                <p:nvPr/>
              </p:nvSpPr>
              <p:spPr>
                <a:xfrm>
                  <a:off x="3283583" y="1563420"/>
                  <a:ext cx="3111437" cy="2261361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Apple Security Certification</a:t>
                  </a:r>
                </a:p>
                <a:p>
                  <a:r>
                    <a:rPr lang="en-US" sz="900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Wire / power supply</a:t>
                  </a:r>
                  <a:endParaRPr sz="9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" name="大牌音頻類"/>
                <p:cNvSpPr txBox="1"/>
                <p:nvPr/>
              </p:nvSpPr>
              <p:spPr>
                <a:xfrm>
                  <a:off x="7228230" y="1691478"/>
                  <a:ext cx="3278067" cy="151935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50800" tIns="50800" rIns="50800" bIns="50800" anchor="ctr">
                  <a:spAutoFit/>
                </a:bodyPr>
                <a:lstStyle/>
                <a:p>
                  <a:r>
                    <a:rPr lang="en-US" sz="1100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Popular </a:t>
                  </a:r>
                </a:p>
                <a:p>
                  <a:r>
                    <a:rPr lang="en-US" sz="1100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Audio products</a:t>
                  </a:r>
                  <a:endParaRPr sz="11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" name="智能生活類"/>
                <p:cNvSpPr txBox="1"/>
                <p:nvPr/>
              </p:nvSpPr>
              <p:spPr>
                <a:xfrm>
                  <a:off x="10508137" y="1767741"/>
                  <a:ext cx="2585584" cy="151935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/>
                <a:p>
                  <a:r>
                    <a:rPr lang="en-US" sz="1100" dirty="0">
                      <a:solidFill>
                        <a:prstClr val="black"/>
                      </a:solidFill>
                      <a:ea typeface="微軟正黑體" panose="020B0604030504040204" pitchFamily="34" charset="-120"/>
                    </a:rPr>
                    <a:t>Smart live products</a:t>
                  </a:r>
                  <a:endParaRPr sz="1100" dirty="0">
                    <a:solidFill>
                      <a:prstClr val="black"/>
                    </a:solidFill>
                    <a:ea typeface="微軟正黑體" panose="020B0604030504040204" pitchFamily="34" charset="-120"/>
                  </a:endParaRPr>
                </a:p>
              </p:txBody>
            </p:sp>
            <p:pic>
              <p:nvPicPr>
                <p:cNvPr id="16" name="影像" descr="影像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308770" y="6721020"/>
                  <a:ext cx="1135540" cy="75702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7" name="影像" descr="影像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1614655" y="6544791"/>
                  <a:ext cx="1333501" cy="133350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8" name="FJCThsLz.png" descr="FJCThsLz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71622" y="8476525"/>
                  <a:ext cx="1513682" cy="75684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19" name="影像" descr="影像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246162" y="7588255"/>
                  <a:ext cx="1333501" cy="77787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0" name="影像" descr="影像"/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807084" y="7502872"/>
                  <a:ext cx="948642" cy="948642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1" name="影像" descr="影像"/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3458393" y="6777590"/>
                  <a:ext cx="2892518" cy="88200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2" name="影像" descr="影像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3566765" y="7467642"/>
                  <a:ext cx="1135540" cy="75702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3" name="影像" descr="影像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>
                  <a:off x="4997672" y="7845233"/>
                  <a:ext cx="1182202" cy="22586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4" name="影像" descr="影像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4012579" y="8356662"/>
                  <a:ext cx="1750285" cy="67826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影像" descr="影像"/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6761563" y="6643811"/>
                  <a:ext cx="1515897" cy="1135460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6" name="影像" descr="影像"/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7755214" y="8450860"/>
                  <a:ext cx="753630" cy="678267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影像" descr="影像"/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8217026" y="7865058"/>
                  <a:ext cx="1272770" cy="275071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8" name="影像" descr="影像"/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0660540" y="7004632"/>
                  <a:ext cx="1333501" cy="4615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9" name="影像" descr="影像"/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0212404" y="7858980"/>
                  <a:ext cx="2327867" cy="236425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0" name="影像" descr="影像"/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0660540" y="8548071"/>
                  <a:ext cx="1333501" cy="32349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</p:grpSp>
        </p:grpSp>
        <p:sp>
          <p:nvSpPr>
            <p:cNvPr id="46" name="Rectangle 45"/>
            <p:cNvSpPr/>
            <p:nvPr/>
          </p:nvSpPr>
          <p:spPr>
            <a:xfrm>
              <a:off x="4803753" y="3950750"/>
              <a:ext cx="6199894" cy="1154031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85974" y="4270430"/>
              <a:ext cx="6217674" cy="588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Other brands products</a:t>
              </a:r>
              <a:endParaRPr lang="en-US" b="1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967377" y="2792979"/>
            <a:ext cx="4079059" cy="2213609"/>
            <a:chOff x="6621399" y="3723897"/>
            <a:chExt cx="5437329" cy="2951478"/>
          </a:xfrm>
        </p:grpSpPr>
        <p:grpSp>
          <p:nvGrpSpPr>
            <p:cNvPr id="53" name="Group 52"/>
            <p:cNvGrpSpPr/>
            <p:nvPr/>
          </p:nvGrpSpPr>
          <p:grpSpPr>
            <a:xfrm>
              <a:off x="6621399" y="3723897"/>
              <a:ext cx="5437329" cy="2951478"/>
              <a:chOff x="5151456" y="2752689"/>
              <a:chExt cx="7143919" cy="3751914"/>
            </a:xfrm>
          </p:grpSpPr>
          <p:pic>
            <p:nvPicPr>
              <p:cNvPr id="51" name="Banner-05.jpg" descr="Banner-05.jpg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315" t="2786" r="13315"/>
              <a:stretch>
                <a:fillRect/>
              </a:stretch>
            </p:blipFill>
            <p:spPr>
              <a:xfrm>
                <a:off x="5151456" y="2761998"/>
                <a:ext cx="3385631" cy="3742605"/>
              </a:xfrm>
              <a:prstGeom prst="rect">
                <a:avLst/>
              </a:prstGeom>
              <a:ln w="12700">
                <a:noFill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</p:pic>
          <p:pic>
            <p:nvPicPr>
              <p:cNvPr id="52" name="31131604_1815045211851979_2364089470191403008_n.jpg" descr="31131604_1815045211851979_2364089470191403008_n.jpg"/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rcRect l="8727" t="755" r="8727" b="755"/>
              <a:stretch>
                <a:fillRect/>
              </a:stretch>
            </p:blipFill>
            <p:spPr>
              <a:xfrm>
                <a:off x="8545377" y="2752689"/>
                <a:ext cx="3749998" cy="3751914"/>
              </a:xfrm>
              <a:prstGeom prst="rect">
                <a:avLst/>
              </a:prstGeom>
              <a:ln w="12700">
                <a:noFill/>
                <a:miter lim="400000"/>
              </a:ln>
              <a:effectLst>
                <a:outerShdw blurRad="190500" dist="8455" dir="5400000" rotWithShape="0">
                  <a:srgbClr val="000000"/>
                </a:outerShdw>
              </a:effectLst>
            </p:spPr>
          </p:pic>
        </p:grpSp>
        <p:sp>
          <p:nvSpPr>
            <p:cNvPr id="54" name="Rectangle 53"/>
            <p:cNvSpPr/>
            <p:nvPr/>
          </p:nvSpPr>
          <p:spPr>
            <a:xfrm>
              <a:off x="6621399" y="4607719"/>
              <a:ext cx="5437329" cy="1026805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621399" y="4859949"/>
              <a:ext cx="543732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prstClr val="white"/>
                  </a:solidFill>
                  <a:ea typeface="微軟正黑體" panose="020B0604030504040204" pitchFamily="34" charset="-120"/>
                </a:rPr>
                <a:t>Your intimate expert of Apple products </a:t>
              </a:r>
              <a:endParaRPr lang="en-US" b="1" dirty="0">
                <a:solidFill>
                  <a:prstClr val="white"/>
                </a:solidFill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34774" y="80032"/>
            <a:ext cx="1150139" cy="718223"/>
            <a:chOff x="603567" y="-1512223"/>
            <a:chExt cx="1533119" cy="957631"/>
          </a:xfrm>
        </p:grpSpPr>
        <p:sp>
          <p:nvSpPr>
            <p:cNvPr id="60" name="Rectangle 59"/>
            <p:cNvSpPr/>
            <p:nvPr/>
          </p:nvSpPr>
          <p:spPr>
            <a:xfrm>
              <a:off x="603567" y="-1512223"/>
              <a:ext cx="1533119" cy="957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67" y="-1456882"/>
              <a:ext cx="1503817" cy="902290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923" y="92392"/>
            <a:ext cx="1797676" cy="6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41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883"/>
          <a:stretch/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pic>
        <p:nvPicPr>
          <p:cNvPr id="8" name="6dc19776501bf2e10315c1c0a3455544.png" descr="6dc19776501bf2e10315c1c0a3455544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25767" t="12110" r="30415" b="12494"/>
          <a:stretch/>
        </p:blipFill>
        <p:spPr>
          <a:xfrm rot="20564648">
            <a:off x="984804" y="2794648"/>
            <a:ext cx="1126764" cy="1938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群組"/>
          <p:cNvGrpSpPr/>
          <p:nvPr/>
        </p:nvGrpSpPr>
        <p:grpSpPr>
          <a:xfrm rot="468935">
            <a:off x="2628005" y="2104969"/>
            <a:ext cx="3793337" cy="2713492"/>
            <a:chOff x="0" y="0"/>
            <a:chExt cx="6700379" cy="4794237"/>
          </a:xfrm>
        </p:grpSpPr>
        <p:pic>
          <p:nvPicPr>
            <p:cNvPr id="11" name="multitasks_large_2x.png" descr="multitasks_large_2x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700379" cy="4794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multitasks_screen_large_2x.jpg" descr="multitasks_screen_large_2x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08406" y="340298"/>
              <a:ext cx="5483567" cy="4112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6936065" y="1952039"/>
            <a:ext cx="887961" cy="3139366"/>
            <a:chOff x="10116731" y="578825"/>
            <a:chExt cx="1770797" cy="5858789"/>
          </a:xfrm>
        </p:grpSpPr>
        <p:pic>
          <p:nvPicPr>
            <p:cNvPr id="7" name="multitasks_pencil_static_large_2x.png" descr="multitasks_pencil_static_large_2x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879374">
              <a:off x="10705454" y="715527"/>
              <a:ext cx="1318776" cy="10453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encil_left_shadow_large_2x.png" descr="pencil_left_shadow_large_2x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103225">
              <a:off x="10116731" y="1336105"/>
              <a:ext cx="446961" cy="510150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331">
            <a:off x="362866" y="381122"/>
            <a:ext cx="2981936" cy="1372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4675" y="291607"/>
            <a:ext cx="5859371" cy="438581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SPECIAL PRIVILEGE OFFER for HK.SHOP.COM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85913" y="1100373"/>
            <a:ext cx="1907011" cy="438581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HK$4,832</a:t>
            </a:r>
            <a:endParaRPr lang="zh-TW" altLang="en-US" sz="24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5881" y="1467357"/>
            <a:ext cx="5658134" cy="438581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altLang="zh-TW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HK$4,488</a:t>
            </a:r>
            <a:r>
              <a:rPr lang="zh-TW" altLang="en-US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(8% discount)    </a:t>
            </a:r>
            <a:r>
              <a:rPr lang="en-US" altLang="zh-TW" b="1" dirty="0" smtClean="0">
                <a:solidFill>
                  <a:prstClr val="white"/>
                </a:solidFill>
                <a:ea typeface="微軟正黑體" panose="020B0604030504040204" pitchFamily="34" charset="-120"/>
              </a:rPr>
              <a:t>Period: May 13-20</a:t>
            </a:r>
            <a:endParaRPr lang="zh-TW" altLang="en-US" sz="2400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5911" y="806386"/>
            <a:ext cx="4287367" cy="623246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ea typeface="微軟正黑體" panose="020B0604030504040204" pitchFamily="34" charset="-120"/>
              </a:rPr>
              <a:t>2018 iPad 32G + Pencil + </a:t>
            </a:r>
            <a:r>
              <a:rPr lang="en-US" b="1" dirty="0" err="1">
                <a:solidFill>
                  <a:prstClr val="white"/>
                </a:solidFill>
                <a:ea typeface="微軟正黑體" panose="020B0604030504040204" pitchFamily="34" charset="-120"/>
              </a:rPr>
              <a:t>AirPods</a:t>
            </a:r>
            <a:r>
              <a:rPr lang="en-US" b="1" dirty="0">
                <a:solidFill>
                  <a:prstClr val="white"/>
                </a:solidFill>
                <a:ea typeface="微軟正黑體" panose="020B0604030504040204" pitchFamily="34" charset="-120"/>
              </a:rPr>
              <a:t> + </a:t>
            </a:r>
            <a:r>
              <a:rPr lang="en-US" altLang="zh-TW" b="1" dirty="0">
                <a:solidFill>
                  <a:prstClr val="white"/>
                </a:solidFill>
                <a:ea typeface="微軟正黑體" panose="020B0604030504040204" pitchFamily="34" charset="-120"/>
              </a:rPr>
              <a:t>Screen protector</a:t>
            </a:r>
            <a:endParaRPr lang="en-US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1" name="Picture 4" descr="Related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5882">
            <a:off x="3335721" y="863895"/>
            <a:ext cx="2472586" cy="8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096486" y="1700185"/>
            <a:ext cx="2215548" cy="300083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endParaRPr lang="zh-TW" altLang="en-US" sz="15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63571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570</Words>
  <Application>Microsoft Office PowerPoint</Application>
  <PresentationFormat>On-screen Show (16:9)</PresentationFormat>
  <Paragraphs>69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8</cp:revision>
  <dcterms:created xsi:type="dcterms:W3CDTF">2018-05-16T01:38:13Z</dcterms:created>
  <dcterms:modified xsi:type="dcterms:W3CDTF">2018-05-16T02:04:48Z</dcterms:modified>
</cp:coreProperties>
</file>